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9BB4-4F3B-46D2-8D04-0D2813C2B1E2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2713-8276-41F7-8316-4CD8285A6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169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9BB4-4F3B-46D2-8D04-0D2813C2B1E2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2713-8276-41F7-8316-4CD8285A6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893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9BB4-4F3B-46D2-8D04-0D2813C2B1E2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2713-8276-41F7-8316-4CD8285A6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578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9BB4-4F3B-46D2-8D04-0D2813C2B1E2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2713-8276-41F7-8316-4CD8285A6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181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9BB4-4F3B-46D2-8D04-0D2813C2B1E2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2713-8276-41F7-8316-4CD8285A6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771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9BB4-4F3B-46D2-8D04-0D2813C2B1E2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2713-8276-41F7-8316-4CD8285A6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41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9BB4-4F3B-46D2-8D04-0D2813C2B1E2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2713-8276-41F7-8316-4CD8285A6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700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9BB4-4F3B-46D2-8D04-0D2813C2B1E2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2713-8276-41F7-8316-4CD8285A6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168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9BB4-4F3B-46D2-8D04-0D2813C2B1E2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2713-8276-41F7-8316-4CD8285A6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168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9BB4-4F3B-46D2-8D04-0D2813C2B1E2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2713-8276-41F7-8316-4CD8285A6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764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9BB4-4F3B-46D2-8D04-0D2813C2B1E2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2713-8276-41F7-8316-4CD8285A6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146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F9BB4-4F3B-46D2-8D04-0D2813C2B1E2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2A2713-8276-41F7-8316-4CD8285A6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688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Enteral-Parenteral </a:t>
            </a:r>
            <a:br>
              <a:rPr lang="en-US" dirty="0" smtClean="0"/>
            </a:br>
            <a:r>
              <a:rPr lang="en-US" dirty="0" smtClean="0"/>
              <a:t>case study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9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3991"/>
          </a:xfrm>
        </p:spPr>
        <p:txBody>
          <a:bodyPr/>
          <a:lstStyle/>
          <a:p>
            <a:pPr rtl="1"/>
            <a:r>
              <a:rPr lang="en-US" dirty="0" smtClean="0"/>
              <a:t>Case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19116"/>
            <a:ext cx="10515600" cy="5057847"/>
          </a:xfrm>
        </p:spPr>
        <p:txBody>
          <a:bodyPr>
            <a:normAutofit fontScale="92500" lnSpcReduction="20000"/>
          </a:bodyPr>
          <a:lstStyle/>
          <a:p>
            <a:pPr marL="0" indent="0" algn="r" rtl="1">
              <a:buNone/>
            </a:pPr>
            <a:r>
              <a:rPr lang="fa-IR" dirty="0">
                <a:latin typeface="_PDMS_Saleem_QuranFont" panose="02010000000000000000" pitchFamily="2" charset="-78"/>
                <a:cs typeface="B Mitra" panose="00000400000000000000" pitchFamily="2" charset="-78"/>
              </a:rPr>
              <a:t>آقایی 28 ساله با قد 180 سانتی متر و وزن 80 کیلوگرم</a:t>
            </a:r>
            <a:endParaRPr lang="en-US" dirty="0">
              <a:latin typeface="_PDMS_Saleem_QuranFont" panose="02010000000000000000" pitchFamily="2" charset="-78"/>
              <a:cs typeface="B Mitra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latin typeface="_PDMS_Saleem_QuranFont" panose="02010000000000000000" pitchFamily="2" charset="-78"/>
                <a:cs typeface="B Mitra" panose="00000400000000000000" pitchFamily="2" charset="-78"/>
              </a:rPr>
              <a:t>تشخیص تصادف عابر پیاده با ماشین. لسراسیون کبد- هماتوم پانکراس – رزکشن 10 سانتی متر از ژژنوم و آناستوموز </a:t>
            </a:r>
            <a:endParaRPr lang="en-US" dirty="0">
              <a:latin typeface="_PDMS_Saleem_QuranFont" panose="02010000000000000000" pitchFamily="2" charset="-78"/>
              <a:cs typeface="B Mitra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latin typeface="_PDMS_Saleem_QuranFont" panose="02010000000000000000" pitchFamily="2" charset="-78"/>
                <a:cs typeface="B Mitra" panose="00000400000000000000" pitchFamily="2" charset="-78"/>
              </a:rPr>
              <a:t>بیمار </a:t>
            </a:r>
            <a:r>
              <a:rPr lang="en-US" dirty="0" err="1">
                <a:latin typeface="_PDMS_Saleem_QuranFont" panose="02010000000000000000" pitchFamily="2" charset="-78"/>
                <a:cs typeface="B Mitra" panose="00000400000000000000" pitchFamily="2" charset="-78"/>
              </a:rPr>
              <a:t>Intube</a:t>
            </a:r>
            <a:r>
              <a:rPr lang="fa-IR" dirty="0">
                <a:latin typeface="_PDMS_Saleem_QuranFont" panose="02010000000000000000" pitchFamily="2" charset="-78"/>
                <a:cs typeface="B Mitra" panose="00000400000000000000" pitchFamily="2" charset="-78"/>
              </a:rPr>
              <a:t> می باشد </a:t>
            </a:r>
            <a:r>
              <a:rPr lang="fa-IR" dirty="0" smtClean="0">
                <a:latin typeface="_PDMS_Saleem_QuranFont" panose="02010000000000000000" pitchFamily="2" charset="-78"/>
                <a:cs typeface="B Mitra" panose="00000400000000000000" pitchFamily="2" charset="-78"/>
              </a:rPr>
              <a:t>و </a:t>
            </a:r>
            <a:r>
              <a:rPr lang="en-US" dirty="0" smtClean="0">
                <a:latin typeface="_PDMS_Saleem_QuranFont" panose="02010000000000000000" pitchFamily="2" charset="-78"/>
                <a:cs typeface="B Mitra" panose="00000400000000000000" pitchFamily="2" charset="-78"/>
              </a:rPr>
              <a:t>NG-Tube</a:t>
            </a:r>
            <a:r>
              <a:rPr lang="fa-IR" dirty="0">
                <a:latin typeface="_PDMS_Saleem_QuranFont" panose="02010000000000000000" pitchFamily="2" charset="-78"/>
                <a:cs typeface="B Mitra" panose="00000400000000000000" pitchFamily="2" charset="-78"/>
              </a:rPr>
              <a:t> </a:t>
            </a:r>
            <a:r>
              <a:rPr lang="fa-IR" dirty="0" smtClean="0">
                <a:latin typeface="_PDMS_Saleem_QuranFont" panose="02010000000000000000" pitchFamily="2" charset="-78"/>
                <a:cs typeface="B Mitra" panose="00000400000000000000" pitchFamily="2" charset="-78"/>
              </a:rPr>
              <a:t>تعبیه شده.</a:t>
            </a:r>
            <a:endParaRPr lang="en-US" dirty="0">
              <a:latin typeface="_PDMS_Saleem_QuranFont" panose="02010000000000000000" pitchFamily="2" charset="-78"/>
              <a:cs typeface="B Mitra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latin typeface="_PDMS_Saleem_QuranFont" panose="02010000000000000000" pitchFamily="2" charset="-78"/>
                <a:cs typeface="B Mitra" panose="00000400000000000000" pitchFamily="2" charset="-78"/>
              </a:rPr>
              <a:t>بیمار 5 روز پس از انجام جراحی </a:t>
            </a:r>
            <a:r>
              <a:rPr lang="en-US" dirty="0">
                <a:latin typeface="_PDMS_Saleem_QuranFont" panose="02010000000000000000" pitchFamily="2" charset="-78"/>
                <a:cs typeface="B Mitra" panose="00000400000000000000" pitchFamily="2" charset="-78"/>
              </a:rPr>
              <a:t>NPO</a:t>
            </a:r>
            <a:r>
              <a:rPr lang="fa-IR" dirty="0">
                <a:latin typeface="_PDMS_Saleem_QuranFont" panose="02010000000000000000" pitchFamily="2" charset="-78"/>
                <a:cs typeface="B Mitra" panose="00000400000000000000" pitchFamily="2" charset="-78"/>
              </a:rPr>
              <a:t> بوده همراه با </a:t>
            </a:r>
            <a:r>
              <a:rPr lang="en-US" dirty="0">
                <a:latin typeface="_PDMS_Saleem_QuranFont" panose="02010000000000000000" pitchFamily="2" charset="-78"/>
                <a:cs typeface="B Mitra" panose="00000400000000000000" pitchFamily="2" charset="-78"/>
              </a:rPr>
              <a:t>Residue</a:t>
            </a:r>
            <a:r>
              <a:rPr lang="fa-IR" dirty="0">
                <a:latin typeface="_PDMS_Saleem_QuranFont" panose="02010000000000000000" pitchFamily="2" charset="-78"/>
                <a:cs typeface="B Mitra" panose="00000400000000000000" pitchFamily="2" charset="-78"/>
              </a:rPr>
              <a:t> در حد 250 سی سی. روز پنجم جراح درخواست مشاوره تغذیه جهت شروع </a:t>
            </a:r>
            <a:r>
              <a:rPr lang="en-US" dirty="0">
                <a:latin typeface="_PDMS_Saleem_QuranFont" panose="02010000000000000000" pitchFamily="2" charset="-78"/>
                <a:cs typeface="B Mitra" panose="00000400000000000000" pitchFamily="2" charset="-78"/>
              </a:rPr>
              <a:t>TPN</a:t>
            </a:r>
            <a:r>
              <a:rPr lang="fa-IR" dirty="0">
                <a:latin typeface="_PDMS_Saleem_QuranFont" panose="02010000000000000000" pitchFamily="2" charset="-78"/>
                <a:cs typeface="B Mitra" panose="00000400000000000000" pitchFamily="2" charset="-78"/>
              </a:rPr>
              <a:t> کرده است.</a:t>
            </a:r>
            <a:endParaRPr lang="en-US" dirty="0">
              <a:latin typeface="_PDMS_Saleem_QuranFont" panose="02010000000000000000" pitchFamily="2" charset="-78"/>
              <a:cs typeface="B Mitra" panose="00000400000000000000" pitchFamily="2" charset="-78"/>
            </a:endParaRPr>
          </a:p>
          <a:p>
            <a:pPr marL="0" indent="0" algn="l">
              <a:buNone/>
            </a:pPr>
            <a:r>
              <a:rPr lang="fa-IR" dirty="0">
                <a:latin typeface="_PDMS_Saleem_QuranFont" panose="02010000000000000000" pitchFamily="2" charset="-78"/>
                <a:cs typeface="B Mitra" panose="00000400000000000000" pitchFamily="2" charset="-78"/>
              </a:rPr>
              <a:t>آزمایشات بیوشیمیایی</a:t>
            </a:r>
            <a:endParaRPr lang="en-US" dirty="0">
              <a:latin typeface="_PDMS_Saleem_QuranFont" panose="02010000000000000000" pitchFamily="2" charset="-78"/>
              <a:cs typeface="B Mitra" panose="00000400000000000000" pitchFamily="2" charset="-78"/>
            </a:endParaRPr>
          </a:p>
          <a:p>
            <a:pPr marL="0" indent="0" algn="l">
              <a:buNone/>
            </a:pPr>
            <a:r>
              <a:rPr lang="en-US" dirty="0">
                <a:latin typeface="_PDMS_Saleem_QuranFont" panose="02010000000000000000" pitchFamily="2" charset="-78"/>
                <a:cs typeface="B Mitra" panose="00000400000000000000" pitchFamily="2" charset="-78"/>
              </a:rPr>
              <a:t>Albumin= </a:t>
            </a:r>
            <a:r>
              <a:rPr lang="fa-IR" dirty="0">
                <a:latin typeface="_PDMS_Saleem_QuranFont" panose="02010000000000000000" pitchFamily="2" charset="-78"/>
                <a:cs typeface="B Mitra" panose="00000400000000000000" pitchFamily="2" charset="-78"/>
              </a:rPr>
              <a:t>2/2</a:t>
            </a:r>
            <a:r>
              <a:rPr lang="en-US" dirty="0">
                <a:latin typeface="_PDMS_Saleem_QuranFont" panose="02010000000000000000" pitchFamily="2" charset="-78"/>
                <a:cs typeface="B Mitra" panose="00000400000000000000" pitchFamily="2" charset="-78"/>
              </a:rPr>
              <a:t>                                           P= </a:t>
            </a:r>
            <a:r>
              <a:rPr lang="fa-IR" dirty="0">
                <a:latin typeface="_PDMS_Saleem_QuranFont" panose="02010000000000000000" pitchFamily="2" charset="-78"/>
                <a:cs typeface="B Mitra" panose="00000400000000000000" pitchFamily="2" charset="-78"/>
              </a:rPr>
              <a:t>2</a:t>
            </a:r>
            <a:endParaRPr lang="en-US" dirty="0">
              <a:latin typeface="_PDMS_Saleem_QuranFont" panose="02010000000000000000" pitchFamily="2" charset="-78"/>
              <a:cs typeface="B Mitra" panose="00000400000000000000" pitchFamily="2" charset="-78"/>
            </a:endParaRPr>
          </a:p>
          <a:p>
            <a:pPr marL="0" indent="0" algn="l">
              <a:buNone/>
            </a:pPr>
            <a:r>
              <a:rPr lang="en-US" dirty="0">
                <a:latin typeface="_PDMS_Saleem_QuranFont" panose="02010000000000000000" pitchFamily="2" charset="-78"/>
                <a:cs typeface="B Mitra" panose="00000400000000000000" pitchFamily="2" charset="-78"/>
              </a:rPr>
              <a:t>SGOT=</a:t>
            </a:r>
            <a:r>
              <a:rPr lang="fa-IR" dirty="0">
                <a:latin typeface="_PDMS_Saleem_QuranFont" panose="02010000000000000000" pitchFamily="2" charset="-78"/>
                <a:cs typeface="B Mitra" panose="00000400000000000000" pitchFamily="2" charset="-78"/>
              </a:rPr>
              <a:t>34</a:t>
            </a:r>
            <a:r>
              <a:rPr lang="en-US" dirty="0">
                <a:latin typeface="_PDMS_Saleem_QuranFont" panose="02010000000000000000" pitchFamily="2" charset="-78"/>
                <a:cs typeface="B Mitra" panose="00000400000000000000" pitchFamily="2" charset="-78"/>
              </a:rPr>
              <a:t>                                                  Na= </a:t>
            </a:r>
            <a:r>
              <a:rPr lang="fa-IR" dirty="0">
                <a:latin typeface="_PDMS_Saleem_QuranFont" panose="02010000000000000000" pitchFamily="2" charset="-78"/>
                <a:cs typeface="B Mitra" panose="00000400000000000000" pitchFamily="2" charset="-78"/>
              </a:rPr>
              <a:t>130</a:t>
            </a:r>
            <a:endParaRPr lang="en-US" dirty="0">
              <a:latin typeface="_PDMS_Saleem_QuranFont" panose="02010000000000000000" pitchFamily="2" charset="-78"/>
              <a:cs typeface="B Mitra" panose="00000400000000000000" pitchFamily="2" charset="-78"/>
            </a:endParaRPr>
          </a:p>
          <a:p>
            <a:pPr marL="0" indent="0" algn="l">
              <a:buNone/>
            </a:pPr>
            <a:r>
              <a:rPr lang="en-US" dirty="0">
                <a:latin typeface="_PDMS_Saleem_QuranFont" panose="02010000000000000000" pitchFamily="2" charset="-78"/>
                <a:cs typeface="B Mitra" panose="00000400000000000000" pitchFamily="2" charset="-78"/>
              </a:rPr>
              <a:t>SGPT=</a:t>
            </a:r>
            <a:r>
              <a:rPr lang="fa-IR" dirty="0">
                <a:latin typeface="_PDMS_Saleem_QuranFont" panose="02010000000000000000" pitchFamily="2" charset="-78"/>
                <a:cs typeface="B Mitra" panose="00000400000000000000" pitchFamily="2" charset="-78"/>
              </a:rPr>
              <a:t>22</a:t>
            </a:r>
            <a:r>
              <a:rPr lang="en-US" dirty="0">
                <a:latin typeface="_PDMS_Saleem_QuranFont" panose="02010000000000000000" pitchFamily="2" charset="-78"/>
                <a:cs typeface="B Mitra" panose="00000400000000000000" pitchFamily="2" charset="-78"/>
              </a:rPr>
              <a:t>                                                   K=</a:t>
            </a:r>
            <a:r>
              <a:rPr lang="fa-IR" dirty="0">
                <a:latin typeface="_PDMS_Saleem_QuranFont" panose="02010000000000000000" pitchFamily="2" charset="-78"/>
                <a:cs typeface="B Mitra" panose="00000400000000000000" pitchFamily="2" charset="-78"/>
              </a:rPr>
              <a:t>4/4</a:t>
            </a:r>
            <a:endParaRPr lang="en-US" dirty="0">
              <a:latin typeface="_PDMS_Saleem_QuranFont" panose="02010000000000000000" pitchFamily="2" charset="-78"/>
              <a:cs typeface="B Mitra" panose="00000400000000000000" pitchFamily="2" charset="-78"/>
            </a:endParaRPr>
          </a:p>
          <a:p>
            <a:pPr marL="0" indent="0" algn="l">
              <a:buNone/>
            </a:pPr>
            <a:r>
              <a:rPr lang="en-US" dirty="0">
                <a:latin typeface="_PDMS_Saleem_QuranFont" panose="02010000000000000000" pitchFamily="2" charset="-78"/>
                <a:cs typeface="B Mitra" panose="00000400000000000000" pitchFamily="2" charset="-78"/>
              </a:rPr>
              <a:t>TG= </a:t>
            </a:r>
            <a:r>
              <a:rPr lang="fa-IR" dirty="0">
                <a:latin typeface="_PDMS_Saleem_QuranFont" panose="02010000000000000000" pitchFamily="2" charset="-78"/>
                <a:cs typeface="B Mitra" panose="00000400000000000000" pitchFamily="2" charset="-78"/>
              </a:rPr>
              <a:t>78</a:t>
            </a:r>
            <a:r>
              <a:rPr lang="en-US" dirty="0">
                <a:latin typeface="_PDMS_Saleem_QuranFont" panose="02010000000000000000" pitchFamily="2" charset="-78"/>
                <a:cs typeface="B Mitra" panose="00000400000000000000" pitchFamily="2" charset="-78"/>
              </a:rPr>
              <a:t>                                                      BS= </a:t>
            </a:r>
            <a:r>
              <a:rPr lang="fa-IR" dirty="0">
                <a:latin typeface="_PDMS_Saleem_QuranFont" panose="02010000000000000000" pitchFamily="2" charset="-78"/>
                <a:cs typeface="B Mitra" panose="00000400000000000000" pitchFamily="2" charset="-78"/>
              </a:rPr>
              <a:t>76</a:t>
            </a:r>
            <a:endParaRPr lang="en-US" dirty="0">
              <a:latin typeface="_PDMS_Saleem_QuranFont" panose="02010000000000000000" pitchFamily="2" charset="-78"/>
              <a:cs typeface="B Mitra" panose="00000400000000000000" pitchFamily="2" charset="-78"/>
            </a:endParaRPr>
          </a:p>
          <a:p>
            <a:pPr marL="0" indent="0" algn="l">
              <a:buNone/>
            </a:pPr>
            <a:r>
              <a:rPr lang="en-US" dirty="0">
                <a:latin typeface="_PDMS_Saleem_QuranFont" panose="02010000000000000000" pitchFamily="2" charset="-78"/>
                <a:cs typeface="B Mitra" panose="00000400000000000000" pitchFamily="2" charset="-78"/>
              </a:rPr>
              <a:t>Total bilirubin= </a:t>
            </a:r>
            <a:r>
              <a:rPr lang="fa-IR" dirty="0" smtClean="0">
                <a:latin typeface="_PDMS_Saleem_QuranFont" panose="02010000000000000000" pitchFamily="2" charset="-78"/>
                <a:cs typeface="B Mitra" panose="00000400000000000000" pitchFamily="2" charset="-78"/>
              </a:rPr>
              <a:t>1/8</a:t>
            </a:r>
            <a:r>
              <a:rPr lang="fa-IR" dirty="0">
                <a:latin typeface="_PDMS_Saleem_QuranFont" panose="02010000000000000000" pitchFamily="2" charset="-78"/>
                <a:cs typeface="B Mitra" panose="00000400000000000000" pitchFamily="2" charset="-78"/>
              </a:rPr>
              <a:t>	</a:t>
            </a:r>
            <a:r>
              <a:rPr lang="fa-IR" dirty="0" smtClean="0">
                <a:latin typeface="_PDMS_Saleem_QuranFont" panose="02010000000000000000" pitchFamily="2" charset="-78"/>
                <a:cs typeface="B Mitra" panose="00000400000000000000" pitchFamily="2" charset="-78"/>
              </a:rPr>
              <a:t>   </a:t>
            </a:r>
            <a:r>
              <a:rPr lang="en-US" dirty="0" smtClean="0">
                <a:latin typeface="_PDMS_Saleem_QuranFont" panose="02010000000000000000" pitchFamily="2" charset="-78"/>
                <a:cs typeface="B Mitra" panose="00000400000000000000" pitchFamily="2" charset="-78"/>
              </a:rPr>
              <a:t>       </a:t>
            </a:r>
            <a:r>
              <a:rPr lang="fa-IR" dirty="0" smtClean="0">
                <a:latin typeface="_PDMS_Saleem_QuranFont" panose="02010000000000000000" pitchFamily="2" charset="-78"/>
                <a:cs typeface="B Mitra" panose="00000400000000000000" pitchFamily="2" charset="-78"/>
              </a:rPr>
              <a:t>                   </a:t>
            </a:r>
            <a:r>
              <a:rPr lang="en-US" dirty="0" smtClean="0">
                <a:latin typeface="_PDMS_Saleem_QuranFont" panose="02010000000000000000" pitchFamily="2" charset="-78"/>
                <a:cs typeface="B Mitra" panose="00000400000000000000" pitchFamily="2" charset="-78"/>
              </a:rPr>
              <a:t>creatinine</a:t>
            </a:r>
            <a:r>
              <a:rPr lang="en-US" dirty="0">
                <a:latin typeface="_PDMS_Saleem_QuranFont" panose="02010000000000000000" pitchFamily="2" charset="-78"/>
                <a:cs typeface="B Mitra" panose="00000400000000000000" pitchFamily="2" charset="-78"/>
              </a:rPr>
              <a:t>=</a:t>
            </a:r>
            <a:r>
              <a:rPr lang="fa-IR" dirty="0">
                <a:latin typeface="_PDMS_Saleem_QuranFont" panose="02010000000000000000" pitchFamily="2" charset="-78"/>
                <a:cs typeface="B Mitra" panose="00000400000000000000" pitchFamily="2" charset="-78"/>
              </a:rPr>
              <a:t>  </a:t>
            </a:r>
            <a:r>
              <a:rPr lang="fa-IR" dirty="0" smtClean="0">
                <a:latin typeface="_PDMS_Saleem_QuranFont" panose="02010000000000000000" pitchFamily="2" charset="-78"/>
                <a:cs typeface="B Mitra" panose="00000400000000000000" pitchFamily="2" charset="-78"/>
              </a:rPr>
              <a:t>0/8</a:t>
            </a:r>
            <a:endParaRPr lang="en-US" dirty="0">
              <a:latin typeface="_PDMS_Saleem_QuranFont" panose="02010000000000000000" pitchFamily="2" charset="-78"/>
              <a:cs typeface="B Mitra" panose="00000400000000000000" pitchFamily="2" charset="-78"/>
            </a:endParaRPr>
          </a:p>
          <a:p>
            <a:pPr marL="0" indent="0" algn="l">
              <a:buNone/>
            </a:pPr>
            <a:r>
              <a:rPr lang="en-US" dirty="0">
                <a:latin typeface="_PDMS_Saleem_QuranFont" panose="02010000000000000000" pitchFamily="2" charset="-78"/>
                <a:cs typeface="B Mitra" panose="00000400000000000000" pitchFamily="2" charset="-78"/>
              </a:rPr>
              <a:t>Direct bilirubin= </a:t>
            </a:r>
            <a:r>
              <a:rPr lang="fa-IR" dirty="0">
                <a:latin typeface="_PDMS_Saleem_QuranFont" panose="02010000000000000000" pitchFamily="2" charset="-78"/>
                <a:cs typeface="B Mitra" panose="00000400000000000000" pitchFamily="2" charset="-78"/>
              </a:rPr>
              <a:t>1	</a:t>
            </a:r>
            <a:r>
              <a:rPr lang="fa-IR" dirty="0" smtClean="0">
                <a:latin typeface="_PDMS_Saleem_QuranFont" panose="02010000000000000000" pitchFamily="2" charset="-78"/>
                <a:cs typeface="B Mitra" panose="00000400000000000000" pitchFamily="2" charset="-78"/>
              </a:rPr>
              <a:t> </a:t>
            </a:r>
            <a:r>
              <a:rPr lang="en-US" dirty="0" smtClean="0">
                <a:latin typeface="_PDMS_Saleem_QuranFont" panose="02010000000000000000" pitchFamily="2" charset="-78"/>
                <a:cs typeface="B Mitra" panose="00000400000000000000" pitchFamily="2" charset="-78"/>
              </a:rPr>
              <a:t>       </a:t>
            </a:r>
            <a:r>
              <a:rPr lang="fa-IR" dirty="0" smtClean="0">
                <a:latin typeface="_PDMS_Saleem_QuranFont" panose="02010000000000000000" pitchFamily="2" charset="-78"/>
                <a:cs typeface="B Mitra" panose="00000400000000000000" pitchFamily="2" charset="-78"/>
              </a:rPr>
              <a:t>                     </a:t>
            </a:r>
            <a:r>
              <a:rPr lang="en-US" dirty="0" smtClean="0">
                <a:latin typeface="_PDMS_Saleem_QuranFont" panose="02010000000000000000" pitchFamily="2" charset="-78"/>
                <a:cs typeface="B Mitra" panose="00000400000000000000" pitchFamily="2" charset="-78"/>
              </a:rPr>
              <a:t>BUN</a:t>
            </a:r>
            <a:r>
              <a:rPr lang="en-US" dirty="0">
                <a:latin typeface="_PDMS_Saleem_QuranFont" panose="02010000000000000000" pitchFamily="2" charset="-78"/>
                <a:cs typeface="B Mitra" panose="00000400000000000000" pitchFamily="2" charset="-78"/>
              </a:rPr>
              <a:t>=</a:t>
            </a:r>
            <a:r>
              <a:rPr lang="fa-IR" dirty="0">
                <a:latin typeface="_PDMS_Saleem_QuranFont" panose="02010000000000000000" pitchFamily="2" charset="-78"/>
                <a:cs typeface="B Mitra" panose="00000400000000000000" pitchFamily="2" charset="-78"/>
              </a:rPr>
              <a:t>  9</a:t>
            </a:r>
            <a:endParaRPr lang="en-US" dirty="0">
              <a:latin typeface="_PDMS_Saleem_QuranFont" panose="02010000000000000000" pitchFamily="2" charset="-78"/>
              <a:cs typeface="B Mitra" panose="00000400000000000000" pitchFamily="2" charset="-78"/>
            </a:endParaRPr>
          </a:p>
          <a:p>
            <a:pPr marL="0" indent="0" algn="r" rtl="1">
              <a:buNone/>
            </a:pPr>
            <a:endParaRPr lang="en-US" dirty="0">
              <a:latin typeface="_PDMS_Saleem_QuranFont" panose="02010000000000000000" pitchFamily="2" charset="-78"/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1542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0344"/>
          </a:xfrm>
        </p:spPr>
        <p:txBody>
          <a:bodyPr/>
          <a:lstStyle/>
          <a:p>
            <a:r>
              <a:rPr lang="en-US" dirty="0" smtClean="0"/>
              <a:t>Case#2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09934"/>
            <a:ext cx="10515600" cy="5167029"/>
          </a:xfrm>
        </p:spPr>
        <p:txBody>
          <a:bodyPr>
            <a:normAutofit fontScale="92500" lnSpcReduction="1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B Mitra" panose="00000400000000000000" pitchFamily="2" charset="-78"/>
              </a:rPr>
              <a:t>پسری </a:t>
            </a:r>
            <a:r>
              <a:rPr lang="fa-IR" dirty="0">
                <a:cs typeface="B Mitra" panose="00000400000000000000" pitchFamily="2" charset="-78"/>
              </a:rPr>
              <a:t>17 ساله با قد 175 سانتی متر و وزن حدود 55 کیلوگرم. دارای کاهش چربی زیر جلدی وکمی کاشکتیک</a:t>
            </a:r>
            <a:endParaRPr lang="en-US" dirty="0">
              <a:cs typeface="B Mitra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B Mitra" panose="00000400000000000000" pitchFamily="2" charset="-78"/>
              </a:rPr>
              <a:t>تشخیص تصادف -پارگی مزانتر روده باریک- پرفوراسیون روده- شکستگی فمور و تیبیا که مجموعا سه بار مورد جراحی قرار گرفته. روزانه دریناژ حدود 2 لیتر و </a:t>
            </a:r>
            <a:r>
              <a:rPr lang="en-US" dirty="0">
                <a:cs typeface="B Mitra" panose="00000400000000000000" pitchFamily="2" charset="-78"/>
              </a:rPr>
              <a:t>Residue</a:t>
            </a:r>
            <a:r>
              <a:rPr lang="fa-IR" dirty="0">
                <a:cs typeface="B Mitra" panose="00000400000000000000" pitchFamily="2" charset="-78"/>
              </a:rPr>
              <a:t> حدود 250سی سی همراه با تهوع زیاد. بیمار تب دار است و دمای بدن 38.5 درجه</a:t>
            </a:r>
            <a:r>
              <a:rPr lang="fa-IR" dirty="0" smtClean="0">
                <a:cs typeface="B Mitra" panose="00000400000000000000" pitchFamily="2" charset="-78"/>
              </a:rPr>
              <a:t>. بیمار </a:t>
            </a:r>
            <a:r>
              <a:rPr lang="en-US" dirty="0" err="1" smtClean="0">
                <a:cs typeface="B Mitra" panose="00000400000000000000" pitchFamily="2" charset="-78"/>
              </a:rPr>
              <a:t>Intube</a:t>
            </a:r>
            <a:r>
              <a:rPr lang="fa-IR" dirty="0" smtClean="0">
                <a:cs typeface="B Mitra" panose="00000400000000000000" pitchFamily="2" charset="-78"/>
              </a:rPr>
              <a:t> می باشد و لوله نازوگاستریک تعبیه شده</a:t>
            </a:r>
            <a:endParaRPr lang="en-US" dirty="0">
              <a:cs typeface="B Mitra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B Mitra" panose="00000400000000000000" pitchFamily="2" charset="-78"/>
              </a:rPr>
              <a:t>جراح معالج درخواست مشاوره تغذیه جهت شروع </a:t>
            </a:r>
            <a:r>
              <a:rPr lang="en-US" dirty="0">
                <a:cs typeface="B Mitra" panose="00000400000000000000" pitchFamily="2" charset="-78"/>
              </a:rPr>
              <a:t>TPN</a:t>
            </a:r>
            <a:r>
              <a:rPr lang="fa-IR" dirty="0">
                <a:cs typeface="B Mitra" panose="00000400000000000000" pitchFamily="2" charset="-78"/>
              </a:rPr>
              <a:t> کرده است.</a:t>
            </a:r>
            <a:endParaRPr lang="en-US" dirty="0">
              <a:cs typeface="B Mitra" panose="00000400000000000000" pitchFamily="2" charset="-78"/>
            </a:endParaRPr>
          </a:p>
          <a:p>
            <a:pPr algn="l"/>
            <a:r>
              <a:rPr lang="fa-IR" dirty="0">
                <a:cs typeface="B Mitra" panose="00000400000000000000" pitchFamily="2" charset="-78"/>
              </a:rPr>
              <a:t>آزمایشات بیوشیمیایی</a:t>
            </a:r>
            <a:endParaRPr lang="en-US" dirty="0">
              <a:cs typeface="B Mitra" panose="00000400000000000000" pitchFamily="2" charset="-78"/>
            </a:endParaRPr>
          </a:p>
          <a:p>
            <a:pPr marL="0" indent="0" algn="l">
              <a:buNone/>
            </a:pPr>
            <a:r>
              <a:rPr lang="en-US" dirty="0">
                <a:latin typeface="Times New Roman" panose="02020603050405020304" pitchFamily="18" charset="0"/>
                <a:cs typeface="B Mitra" panose="00000400000000000000" pitchFamily="2" charset="-78"/>
              </a:rPr>
              <a:t>Albumin= </a:t>
            </a:r>
            <a:r>
              <a:rPr lang="en-US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2.5                                           </a:t>
            </a:r>
            <a:r>
              <a:rPr lang="en-US" dirty="0">
                <a:latin typeface="Times New Roman" panose="02020603050405020304" pitchFamily="18" charset="0"/>
                <a:cs typeface="B Mitra" panose="00000400000000000000" pitchFamily="2" charset="-78"/>
              </a:rPr>
              <a:t>P= </a:t>
            </a:r>
            <a:r>
              <a:rPr lang="fa-IR" dirty="0">
                <a:latin typeface="Times New Roman" panose="02020603050405020304" pitchFamily="18" charset="0"/>
                <a:cs typeface="B Mitra" panose="00000400000000000000" pitchFamily="2" charset="-78"/>
              </a:rPr>
              <a:t>3</a:t>
            </a:r>
            <a:endParaRPr lang="en-US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0" indent="0" algn="l">
              <a:buNone/>
            </a:pPr>
            <a:r>
              <a:rPr lang="en-US" dirty="0">
                <a:latin typeface="Times New Roman" panose="02020603050405020304" pitchFamily="18" charset="0"/>
                <a:cs typeface="B Mitra" panose="00000400000000000000" pitchFamily="2" charset="-78"/>
              </a:rPr>
              <a:t>SGOT=</a:t>
            </a:r>
            <a:r>
              <a:rPr lang="fa-IR" dirty="0">
                <a:latin typeface="Times New Roman" panose="02020603050405020304" pitchFamily="18" charset="0"/>
                <a:cs typeface="B Mitra" panose="00000400000000000000" pitchFamily="2" charset="-78"/>
              </a:rPr>
              <a:t>82</a:t>
            </a:r>
            <a:r>
              <a:rPr lang="en-US" dirty="0">
                <a:latin typeface="Times New Roman" panose="02020603050405020304" pitchFamily="18" charset="0"/>
                <a:cs typeface="B Mitra" panose="00000400000000000000" pitchFamily="2" charset="-78"/>
              </a:rPr>
              <a:t>                                                  Na= </a:t>
            </a:r>
            <a:r>
              <a:rPr lang="fa-IR" dirty="0">
                <a:latin typeface="Times New Roman" panose="02020603050405020304" pitchFamily="18" charset="0"/>
                <a:cs typeface="B Mitra" panose="00000400000000000000" pitchFamily="2" charset="-78"/>
              </a:rPr>
              <a:t>140</a:t>
            </a:r>
            <a:endParaRPr lang="en-US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0" indent="0" algn="l">
              <a:buNone/>
            </a:pPr>
            <a:r>
              <a:rPr lang="en-US" dirty="0">
                <a:latin typeface="Times New Roman" panose="02020603050405020304" pitchFamily="18" charset="0"/>
                <a:cs typeface="B Mitra" panose="00000400000000000000" pitchFamily="2" charset="-78"/>
              </a:rPr>
              <a:t>SGPT=</a:t>
            </a:r>
            <a:r>
              <a:rPr lang="fa-IR" dirty="0">
                <a:latin typeface="Times New Roman" panose="02020603050405020304" pitchFamily="18" charset="0"/>
                <a:cs typeface="B Mitra" panose="00000400000000000000" pitchFamily="2" charset="-78"/>
              </a:rPr>
              <a:t>45 </a:t>
            </a:r>
            <a:r>
              <a:rPr lang="en-US" dirty="0">
                <a:latin typeface="Times New Roman" panose="02020603050405020304" pitchFamily="18" charset="0"/>
                <a:cs typeface="B Mitra" panose="00000400000000000000" pitchFamily="2" charset="-78"/>
              </a:rPr>
              <a:t>                                                  K=</a:t>
            </a:r>
            <a:r>
              <a:rPr lang="fa-IR" dirty="0">
                <a:latin typeface="Times New Roman" panose="02020603050405020304" pitchFamily="18" charset="0"/>
                <a:cs typeface="B Mitra" panose="00000400000000000000" pitchFamily="2" charset="-78"/>
              </a:rPr>
              <a:t>4</a:t>
            </a:r>
            <a:endParaRPr lang="en-US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0" indent="0" algn="l">
              <a:buNone/>
            </a:pPr>
            <a:r>
              <a:rPr lang="en-US" dirty="0">
                <a:latin typeface="Times New Roman" panose="02020603050405020304" pitchFamily="18" charset="0"/>
                <a:cs typeface="B Mitra" panose="00000400000000000000" pitchFamily="2" charset="-78"/>
              </a:rPr>
              <a:t>TG= </a:t>
            </a:r>
            <a:r>
              <a:rPr lang="fa-IR" dirty="0">
                <a:latin typeface="Times New Roman" panose="02020603050405020304" pitchFamily="18" charset="0"/>
                <a:cs typeface="B Mitra" panose="00000400000000000000" pitchFamily="2" charset="-78"/>
              </a:rPr>
              <a:t>92</a:t>
            </a:r>
            <a:r>
              <a:rPr lang="en-US" dirty="0">
                <a:latin typeface="Times New Roman" panose="02020603050405020304" pitchFamily="18" charset="0"/>
                <a:cs typeface="B Mitra" panose="00000400000000000000" pitchFamily="2" charset="-78"/>
              </a:rPr>
              <a:t>                                                      BS= </a:t>
            </a:r>
            <a:r>
              <a:rPr lang="fa-IR" dirty="0">
                <a:latin typeface="Times New Roman" panose="02020603050405020304" pitchFamily="18" charset="0"/>
                <a:cs typeface="B Mitra" panose="00000400000000000000" pitchFamily="2" charset="-78"/>
              </a:rPr>
              <a:t>81</a:t>
            </a:r>
            <a:endParaRPr lang="en-US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0" indent="0" algn="l">
              <a:buNone/>
            </a:pPr>
            <a:r>
              <a:rPr lang="en-US" dirty="0">
                <a:latin typeface="Times New Roman" panose="02020603050405020304" pitchFamily="18" charset="0"/>
                <a:cs typeface="B Mitra" panose="00000400000000000000" pitchFamily="2" charset="-78"/>
              </a:rPr>
              <a:t>Total </a:t>
            </a:r>
            <a:r>
              <a:rPr lang="en-US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bilirubin=3.4</a:t>
            </a:r>
            <a:r>
              <a:rPr lang="fa-IR" dirty="0">
                <a:latin typeface="Times New Roman" panose="02020603050405020304" pitchFamily="18" charset="0"/>
                <a:cs typeface="B Mitra" panose="00000400000000000000" pitchFamily="2" charset="-78"/>
              </a:rPr>
              <a:t>	</a:t>
            </a:r>
            <a:r>
              <a:rPr lang="en-US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   </a:t>
            </a:r>
            <a:r>
              <a:rPr lang="fa-IR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          </a:t>
            </a:r>
            <a:r>
              <a:rPr lang="en-US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                    creatinine</a:t>
            </a:r>
            <a:r>
              <a:rPr lang="en-US" dirty="0">
                <a:latin typeface="Times New Roman" panose="02020603050405020304" pitchFamily="18" charset="0"/>
                <a:cs typeface="B Mitra" panose="00000400000000000000" pitchFamily="2" charset="-78"/>
              </a:rPr>
              <a:t>= </a:t>
            </a:r>
            <a:r>
              <a:rPr lang="en-US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0.5</a:t>
            </a:r>
            <a:endParaRPr lang="en-US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0" indent="0" algn="l">
              <a:buNone/>
            </a:pPr>
            <a:r>
              <a:rPr lang="en-US" dirty="0">
                <a:latin typeface="Times New Roman" panose="02020603050405020304" pitchFamily="18" charset="0"/>
                <a:cs typeface="B Mitra" panose="00000400000000000000" pitchFamily="2" charset="-78"/>
              </a:rPr>
              <a:t>Direct bilirubin= </a:t>
            </a:r>
            <a:r>
              <a:rPr lang="en-US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2.1</a:t>
            </a:r>
            <a:r>
              <a:rPr lang="fa-IR" dirty="0">
                <a:latin typeface="Times New Roman" panose="02020603050405020304" pitchFamily="18" charset="0"/>
                <a:cs typeface="B Mitra" panose="00000400000000000000" pitchFamily="2" charset="-78"/>
              </a:rPr>
              <a:t>	</a:t>
            </a:r>
            <a:r>
              <a:rPr lang="en-US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                   </a:t>
            </a:r>
            <a:r>
              <a:rPr lang="fa-IR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          </a:t>
            </a:r>
            <a:r>
              <a:rPr lang="en-US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    BUN=</a:t>
            </a:r>
            <a:r>
              <a:rPr lang="fa-IR" dirty="0">
                <a:latin typeface="Times New Roman" panose="02020603050405020304" pitchFamily="18" charset="0"/>
                <a:cs typeface="B Mitra" panose="00000400000000000000" pitchFamily="2" charset="-78"/>
              </a:rPr>
              <a:t>6</a:t>
            </a:r>
            <a:endParaRPr lang="en-US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0" indent="0" algn="l">
              <a:buNone/>
            </a:pPr>
            <a:endParaRPr lang="en-US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574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0344"/>
          </a:xfrm>
        </p:spPr>
        <p:txBody>
          <a:bodyPr/>
          <a:lstStyle/>
          <a:p>
            <a:r>
              <a:rPr lang="en-US" dirty="0" smtClean="0"/>
              <a:t>Case#3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05470"/>
            <a:ext cx="10515600" cy="5513694"/>
          </a:xfrm>
        </p:spPr>
        <p:txBody>
          <a:bodyPr>
            <a:normAutofit fontScale="92500" lnSpcReduction="2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B Mitra" panose="00000400000000000000" pitchFamily="2" charset="-78"/>
              </a:rPr>
              <a:t>مردی </a:t>
            </a:r>
            <a:r>
              <a:rPr lang="fa-IR" dirty="0">
                <a:cs typeface="B Mitra" panose="00000400000000000000" pitchFamily="2" charset="-78"/>
              </a:rPr>
              <a:t>25 ساله با قد 171 سانتی متر و وزن 71 کیلوگرم . با وضعیت بالینی نرمال</a:t>
            </a:r>
            <a:endParaRPr lang="en-US" dirty="0">
              <a:cs typeface="B Mitra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B Mitra" panose="00000400000000000000" pitchFamily="2" charset="-78"/>
              </a:rPr>
              <a:t>تشخیص </a:t>
            </a:r>
            <a:r>
              <a:rPr lang="en-US" dirty="0">
                <a:latin typeface="Times New Roman" panose="02020603050405020304" pitchFamily="18" charset="0"/>
                <a:cs typeface="B Mitra" panose="00000400000000000000" pitchFamily="2" charset="-78"/>
              </a:rPr>
              <a:t>SAH –Base skull fracture – GCS=7</a:t>
            </a:r>
          </a:p>
          <a:p>
            <a:pPr marL="0" indent="0" algn="r" rtl="1">
              <a:buNone/>
            </a:pPr>
            <a:r>
              <a:rPr lang="fa-IR" dirty="0">
                <a:cs typeface="B Mitra" panose="00000400000000000000" pitchFamily="2" charset="-78"/>
              </a:rPr>
              <a:t>بیمار </a:t>
            </a:r>
            <a:r>
              <a:rPr lang="en-US" dirty="0" err="1">
                <a:latin typeface="Times New Roman" panose="02020603050405020304" pitchFamily="18" charset="0"/>
                <a:cs typeface="B Mitra" panose="00000400000000000000" pitchFamily="2" charset="-78"/>
              </a:rPr>
              <a:t>Intube</a:t>
            </a:r>
            <a:r>
              <a:rPr lang="fa-IR" dirty="0">
                <a:cs typeface="B Mitra" panose="00000400000000000000" pitchFamily="2" charset="-78"/>
              </a:rPr>
              <a:t> می باشد و لوله نازوگاستریک تعبیه شده</a:t>
            </a:r>
            <a:endParaRPr lang="en-US" dirty="0">
              <a:cs typeface="B Mitra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B Mitra" panose="00000400000000000000" pitchFamily="2" charset="-78"/>
              </a:rPr>
              <a:t>بیمار از تاریخ 3 تیر تا تاریخ </a:t>
            </a:r>
            <a:r>
              <a:rPr lang="fa-IR" dirty="0" smtClean="0">
                <a:cs typeface="B Mitra" panose="00000400000000000000" pitchFamily="2" charset="-78"/>
              </a:rPr>
              <a:t>1</a:t>
            </a:r>
            <a:r>
              <a:rPr lang="fa-IR" dirty="0">
                <a:cs typeface="B Mitra" panose="00000400000000000000" pitchFamily="2" charset="-78"/>
              </a:rPr>
              <a:t>0</a:t>
            </a:r>
            <a:r>
              <a:rPr lang="fa-IR" dirty="0" smtClean="0">
                <a:cs typeface="B Mitra" panose="00000400000000000000" pitchFamily="2" charset="-78"/>
              </a:rPr>
              <a:t> </a:t>
            </a:r>
            <a:r>
              <a:rPr lang="fa-IR" dirty="0">
                <a:cs typeface="B Mitra" panose="00000400000000000000" pitchFamily="2" charset="-78"/>
              </a:rPr>
              <a:t>تیر روزانه بیش از 350 سی سی در روز تحمل تغذیه انترال نداشته. در تاریخ 10 تیر درخواست مشاوره تغذیه شده</a:t>
            </a:r>
            <a:r>
              <a:rPr lang="fa-IR" dirty="0" smtClean="0">
                <a:cs typeface="B Mitra" panose="00000400000000000000" pitchFamily="2" charset="-78"/>
              </a:rPr>
              <a:t>.</a:t>
            </a:r>
            <a:endParaRPr lang="en-US" dirty="0" smtClean="0">
              <a:cs typeface="B Mitra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B Mitra" panose="00000400000000000000" pitchFamily="2" charset="-78"/>
              </a:rPr>
              <a:t>آزمایشات بیوشیمیایی</a:t>
            </a:r>
            <a:endParaRPr lang="en-US" dirty="0" smtClean="0">
              <a:cs typeface="B Mitra" panose="00000400000000000000" pitchFamily="2" charset="-78"/>
            </a:endParaRPr>
          </a:p>
          <a:p>
            <a:pPr marL="0" indent="0" algn="l">
              <a:buNone/>
            </a:pPr>
            <a:endParaRPr lang="en-US" dirty="0">
              <a:cs typeface="B Mitra" panose="00000400000000000000" pitchFamily="2" charset="-78"/>
            </a:endParaRPr>
          </a:p>
          <a:p>
            <a:pPr marL="0" indent="0" algn="l">
              <a:buNone/>
            </a:pPr>
            <a:r>
              <a:rPr lang="en-US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Albumin</a:t>
            </a:r>
            <a:r>
              <a:rPr lang="en-US" dirty="0">
                <a:latin typeface="Times New Roman" panose="02020603050405020304" pitchFamily="18" charset="0"/>
                <a:cs typeface="B Mitra" panose="00000400000000000000" pitchFamily="2" charset="-78"/>
              </a:rPr>
              <a:t>= </a:t>
            </a:r>
            <a:r>
              <a:rPr lang="en-US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2.8                                          </a:t>
            </a:r>
            <a:r>
              <a:rPr lang="fa-IR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P</a:t>
            </a:r>
            <a:r>
              <a:rPr lang="en-US" dirty="0">
                <a:latin typeface="Times New Roman" panose="02020603050405020304" pitchFamily="18" charset="0"/>
                <a:cs typeface="B Mitra" panose="00000400000000000000" pitchFamily="2" charset="-78"/>
              </a:rPr>
              <a:t>= </a:t>
            </a:r>
            <a:r>
              <a:rPr lang="en-US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4.1</a:t>
            </a:r>
            <a:endParaRPr lang="en-US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0" indent="0" algn="l">
              <a:buNone/>
            </a:pPr>
            <a:r>
              <a:rPr lang="en-US" dirty="0">
                <a:latin typeface="Times New Roman" panose="02020603050405020304" pitchFamily="18" charset="0"/>
                <a:cs typeface="B Mitra" panose="00000400000000000000" pitchFamily="2" charset="-78"/>
              </a:rPr>
              <a:t>SGOT=</a:t>
            </a:r>
            <a:r>
              <a:rPr lang="fa-IR" dirty="0">
                <a:latin typeface="Times New Roman" panose="02020603050405020304" pitchFamily="18" charset="0"/>
                <a:cs typeface="B Mitra" panose="00000400000000000000" pitchFamily="2" charset="-78"/>
              </a:rPr>
              <a:t>189</a:t>
            </a:r>
            <a:r>
              <a:rPr lang="en-US" dirty="0">
                <a:latin typeface="Times New Roman" panose="02020603050405020304" pitchFamily="18" charset="0"/>
                <a:cs typeface="B Mitra" panose="00000400000000000000" pitchFamily="2" charset="-78"/>
              </a:rPr>
              <a:t>                                               </a:t>
            </a:r>
            <a:r>
              <a:rPr lang="en-US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B Mitra" panose="00000400000000000000" pitchFamily="2" charset="-78"/>
              </a:rPr>
              <a:t>= </a:t>
            </a:r>
            <a:r>
              <a:rPr lang="fa-IR" dirty="0">
                <a:latin typeface="Times New Roman" panose="02020603050405020304" pitchFamily="18" charset="0"/>
                <a:cs typeface="B Mitra" panose="00000400000000000000" pitchFamily="2" charset="-78"/>
              </a:rPr>
              <a:t>143</a:t>
            </a:r>
            <a:endParaRPr lang="en-US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0" indent="0" algn="l">
              <a:buNone/>
            </a:pPr>
            <a:r>
              <a:rPr lang="en-US" dirty="0">
                <a:latin typeface="Times New Roman" panose="02020603050405020304" pitchFamily="18" charset="0"/>
                <a:cs typeface="B Mitra" panose="00000400000000000000" pitchFamily="2" charset="-78"/>
              </a:rPr>
              <a:t>SGPT=</a:t>
            </a:r>
            <a:r>
              <a:rPr lang="fa-IR" dirty="0">
                <a:latin typeface="Times New Roman" panose="02020603050405020304" pitchFamily="18" charset="0"/>
                <a:cs typeface="B Mitra" panose="00000400000000000000" pitchFamily="2" charset="-78"/>
              </a:rPr>
              <a:t>73 </a:t>
            </a:r>
            <a:r>
              <a:rPr lang="en-US" dirty="0">
                <a:latin typeface="Times New Roman" panose="02020603050405020304" pitchFamily="18" charset="0"/>
                <a:cs typeface="B Mitra" panose="00000400000000000000" pitchFamily="2" charset="-78"/>
              </a:rPr>
              <a:t>                                                 </a:t>
            </a:r>
            <a:r>
              <a:rPr lang="en-US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K=</a:t>
            </a:r>
            <a:r>
              <a:rPr lang="fa-IR" dirty="0">
                <a:latin typeface="Times New Roman" panose="02020603050405020304" pitchFamily="18" charset="0"/>
                <a:cs typeface="B Mitra" panose="00000400000000000000" pitchFamily="2" charset="-78"/>
              </a:rPr>
              <a:t>1/4</a:t>
            </a:r>
            <a:endParaRPr lang="en-US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0" indent="0" algn="l">
              <a:buNone/>
            </a:pPr>
            <a:r>
              <a:rPr lang="en-US" dirty="0">
                <a:latin typeface="Times New Roman" panose="02020603050405020304" pitchFamily="18" charset="0"/>
                <a:cs typeface="B Mitra" panose="00000400000000000000" pitchFamily="2" charset="-78"/>
              </a:rPr>
              <a:t>TG= </a:t>
            </a:r>
            <a:r>
              <a:rPr lang="fa-IR" dirty="0">
                <a:latin typeface="Times New Roman" panose="02020603050405020304" pitchFamily="18" charset="0"/>
                <a:cs typeface="B Mitra" panose="00000400000000000000" pitchFamily="2" charset="-78"/>
              </a:rPr>
              <a:t>97 </a:t>
            </a:r>
            <a:r>
              <a:rPr lang="en-US" dirty="0">
                <a:latin typeface="Times New Roman" panose="02020603050405020304" pitchFamily="18" charset="0"/>
                <a:cs typeface="B Mitra" panose="00000400000000000000" pitchFamily="2" charset="-78"/>
              </a:rPr>
              <a:t>                                                    </a:t>
            </a:r>
            <a:r>
              <a:rPr lang="en-US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 BS</a:t>
            </a:r>
            <a:r>
              <a:rPr lang="en-US" dirty="0">
                <a:latin typeface="Times New Roman" panose="02020603050405020304" pitchFamily="18" charset="0"/>
                <a:cs typeface="B Mitra" panose="00000400000000000000" pitchFamily="2" charset="-78"/>
              </a:rPr>
              <a:t>= </a:t>
            </a:r>
            <a:r>
              <a:rPr lang="fa-IR" dirty="0">
                <a:latin typeface="Times New Roman" panose="02020603050405020304" pitchFamily="18" charset="0"/>
                <a:cs typeface="B Mitra" panose="00000400000000000000" pitchFamily="2" charset="-78"/>
              </a:rPr>
              <a:t>99</a:t>
            </a:r>
            <a:endParaRPr lang="en-US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0" indent="0" algn="l">
              <a:buNone/>
            </a:pPr>
            <a:r>
              <a:rPr lang="en-US" dirty="0">
                <a:latin typeface="Times New Roman" panose="02020603050405020304" pitchFamily="18" charset="0"/>
                <a:cs typeface="B Mitra" panose="00000400000000000000" pitchFamily="2" charset="-78"/>
              </a:rPr>
              <a:t>Total bilirubin= </a:t>
            </a:r>
            <a:r>
              <a:rPr lang="fa-IR" dirty="0">
                <a:latin typeface="Times New Roman" panose="02020603050405020304" pitchFamily="18" charset="0"/>
                <a:cs typeface="B Mitra" panose="00000400000000000000" pitchFamily="2" charset="-78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0.4</a:t>
            </a:r>
            <a:r>
              <a:rPr lang="fa-IR" dirty="0">
                <a:latin typeface="Times New Roman" panose="02020603050405020304" pitchFamily="18" charset="0"/>
                <a:cs typeface="B Mitra" panose="00000400000000000000" pitchFamily="2" charset="-78"/>
              </a:rPr>
              <a:t>	</a:t>
            </a:r>
            <a:r>
              <a:rPr lang="en-US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         </a:t>
            </a:r>
            <a:r>
              <a:rPr lang="fa-IR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            </a:t>
            </a:r>
            <a:r>
              <a:rPr lang="en-US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            creatinine</a:t>
            </a:r>
            <a:r>
              <a:rPr lang="en-US" dirty="0">
                <a:latin typeface="Times New Roman" panose="02020603050405020304" pitchFamily="18" charset="0"/>
                <a:cs typeface="B Mitra" panose="00000400000000000000" pitchFamily="2" charset="-78"/>
              </a:rPr>
              <a:t>= </a:t>
            </a:r>
            <a:r>
              <a:rPr lang="fa-IR" dirty="0">
                <a:latin typeface="Times New Roman" panose="02020603050405020304" pitchFamily="18" charset="0"/>
                <a:cs typeface="B Mitra" panose="00000400000000000000" pitchFamily="2" charset="-78"/>
              </a:rPr>
              <a:t>1/1</a:t>
            </a:r>
            <a:endParaRPr lang="en-US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0" indent="0" algn="l">
              <a:buNone/>
            </a:pPr>
            <a:r>
              <a:rPr lang="en-US" dirty="0">
                <a:latin typeface="Times New Roman" panose="02020603050405020304" pitchFamily="18" charset="0"/>
                <a:cs typeface="B Mitra" panose="00000400000000000000" pitchFamily="2" charset="-78"/>
              </a:rPr>
              <a:t>Direct bilirubin= </a:t>
            </a:r>
            <a:r>
              <a:rPr lang="en-US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0.1</a:t>
            </a:r>
            <a:r>
              <a:rPr lang="fa-IR" dirty="0">
                <a:latin typeface="Times New Roman" panose="02020603050405020304" pitchFamily="18" charset="0"/>
                <a:cs typeface="B Mitra" panose="00000400000000000000" pitchFamily="2" charset="-78"/>
              </a:rPr>
              <a:t>	</a:t>
            </a:r>
            <a:r>
              <a:rPr lang="en-US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               </a:t>
            </a:r>
            <a:r>
              <a:rPr lang="fa-IR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            </a:t>
            </a:r>
            <a:r>
              <a:rPr lang="en-US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      BUN=</a:t>
            </a:r>
            <a:r>
              <a:rPr lang="fa-IR" dirty="0">
                <a:latin typeface="Times New Roman" panose="02020603050405020304" pitchFamily="18" charset="0"/>
                <a:cs typeface="B Mitra" panose="00000400000000000000" pitchFamily="2" charset="-78"/>
              </a:rPr>
              <a:t>14</a:t>
            </a:r>
            <a:endParaRPr lang="en-US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0" indent="0" algn="l">
              <a:buNone/>
            </a:pPr>
            <a:endParaRPr lang="en-US" dirty="0"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8166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2296"/>
            <a:ext cx="10515600" cy="849525"/>
          </a:xfrm>
        </p:spPr>
        <p:txBody>
          <a:bodyPr/>
          <a:lstStyle/>
          <a:p>
            <a:r>
              <a:rPr lang="en-US" dirty="0" smtClean="0"/>
              <a:t>Case#4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82639"/>
            <a:ext cx="10515600" cy="5194324"/>
          </a:xfrm>
        </p:spPr>
        <p:txBody>
          <a:bodyPr>
            <a:normAutofit fontScale="92500" lnSpcReduction="10000"/>
          </a:bodyPr>
          <a:lstStyle/>
          <a:p>
            <a:pPr marL="0" indent="0" algn="r" rtl="1">
              <a:buNone/>
            </a:pPr>
            <a:r>
              <a:rPr lang="fa-IR" dirty="0">
                <a:cs typeface="B Mitra" panose="00000400000000000000" pitchFamily="2" charset="-78"/>
              </a:rPr>
              <a:t>آقایی 57 ساله با قد 182 سانتی متر و وزن حدود 60 کیلوگرم با سابقه دیابت ملیتوس تیپ 2 و آمپوتاسیون انگشت پا. بیمار دارای تحلیل عضلانی مشهود وکاهش چربی زیر جلدی است. </a:t>
            </a:r>
            <a:endParaRPr lang="en-US" dirty="0">
              <a:cs typeface="B Mitra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B Mitra" panose="00000400000000000000" pitchFamily="2" charset="-78"/>
              </a:rPr>
              <a:t>تشخیص تصادف عابر پیاده با ماشین- </a:t>
            </a:r>
            <a:r>
              <a:rPr lang="en-US" dirty="0">
                <a:cs typeface="B Mitra" panose="00000400000000000000" pitchFamily="2" charset="-78"/>
              </a:rPr>
              <a:t> SAH-SDH</a:t>
            </a:r>
            <a:r>
              <a:rPr lang="fa-IR" dirty="0">
                <a:cs typeface="B Mitra" panose="00000400000000000000" pitchFamily="2" charset="-78"/>
              </a:rPr>
              <a:t>-شکستگی متعدد اندامها و </a:t>
            </a:r>
            <a:r>
              <a:rPr lang="fa-IR" dirty="0" smtClean="0">
                <a:cs typeface="B Mitra" panose="00000400000000000000" pitchFamily="2" charset="-78"/>
              </a:rPr>
              <a:t>هموپنوموتوراکس. بیمار انسولین دریافت می کند. </a:t>
            </a:r>
            <a:endParaRPr lang="en-US" dirty="0">
              <a:cs typeface="B Mitra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B Mitra" panose="00000400000000000000" pitchFamily="2" charset="-78"/>
              </a:rPr>
              <a:t>بیمار </a:t>
            </a:r>
            <a:r>
              <a:rPr lang="en-US" dirty="0" err="1">
                <a:cs typeface="B Mitra" panose="00000400000000000000" pitchFamily="2" charset="-78"/>
              </a:rPr>
              <a:t>Intube</a:t>
            </a:r>
            <a:r>
              <a:rPr lang="fa-IR" dirty="0">
                <a:cs typeface="B Mitra" panose="00000400000000000000" pitchFamily="2" charset="-78"/>
              </a:rPr>
              <a:t> می باشد و لوله نازوگاستریک تعبیه </a:t>
            </a:r>
            <a:r>
              <a:rPr lang="fa-IR" dirty="0" smtClean="0">
                <a:cs typeface="B Mitra" panose="00000400000000000000" pitchFamily="2" charset="-78"/>
              </a:rPr>
              <a:t>شده</a:t>
            </a:r>
            <a:endParaRPr lang="en-US" dirty="0" smtClean="0">
              <a:cs typeface="B Mitra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B Mitra" panose="00000400000000000000" pitchFamily="2" charset="-78"/>
              </a:rPr>
              <a:t>آزمایشات بیوشیمیایی</a:t>
            </a:r>
            <a:endParaRPr lang="en-US" dirty="0" smtClean="0">
              <a:cs typeface="B Mitra" panose="00000400000000000000" pitchFamily="2" charset="-78"/>
            </a:endParaRPr>
          </a:p>
          <a:p>
            <a:pPr marL="0" indent="0" algn="r" rtl="1">
              <a:buNone/>
            </a:pPr>
            <a:endParaRPr lang="en-US" dirty="0" smtClean="0">
              <a:cs typeface="B Mitra" panose="00000400000000000000" pitchFamily="2" charset="-78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B Mitra" panose="00000400000000000000" pitchFamily="2" charset="-78"/>
              </a:rPr>
              <a:t>= </a:t>
            </a:r>
            <a:r>
              <a:rPr lang="fa-IR" dirty="0">
                <a:latin typeface="Times New Roman" panose="02020603050405020304" pitchFamily="18" charset="0"/>
                <a:cs typeface="B Mitra" panose="00000400000000000000" pitchFamily="2" charset="-78"/>
              </a:rPr>
              <a:t>133</a:t>
            </a:r>
            <a:endParaRPr lang="en-US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K=4.5</a:t>
            </a:r>
            <a:endParaRPr lang="en-US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B Mitra" panose="00000400000000000000" pitchFamily="2" charset="-78"/>
              </a:rPr>
              <a:t>BS= </a:t>
            </a:r>
            <a:r>
              <a:rPr lang="fa-IR" dirty="0">
                <a:latin typeface="Times New Roman" panose="02020603050405020304" pitchFamily="18" charset="0"/>
                <a:cs typeface="B Mitra" panose="00000400000000000000" pitchFamily="2" charset="-78"/>
              </a:rPr>
              <a:t>متغیر بین 350 تا 117</a:t>
            </a:r>
            <a:endParaRPr lang="en-US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B Mitra" panose="00000400000000000000" pitchFamily="2" charset="-78"/>
              </a:rPr>
              <a:t>creatinine= </a:t>
            </a:r>
            <a:r>
              <a:rPr lang="en-US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0.8</a:t>
            </a:r>
            <a:endParaRPr lang="en-US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B Mitra" panose="00000400000000000000" pitchFamily="2" charset="-78"/>
              </a:rPr>
              <a:t>BUN=</a:t>
            </a:r>
            <a:r>
              <a:rPr lang="fa-IR" dirty="0">
                <a:latin typeface="Times New Roman" panose="02020603050405020304" pitchFamily="18" charset="0"/>
                <a:cs typeface="B Mitra" panose="00000400000000000000" pitchFamily="2" charset="-78"/>
              </a:rPr>
              <a:t>9</a:t>
            </a:r>
            <a:endParaRPr lang="en-US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endParaRPr lang="en-US" dirty="0"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4280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1287"/>
          </a:xfrm>
        </p:spPr>
        <p:txBody>
          <a:bodyPr/>
          <a:lstStyle/>
          <a:p>
            <a:r>
              <a:rPr lang="en-US" dirty="0" smtClean="0"/>
              <a:t>Case#5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09934"/>
            <a:ext cx="10515600" cy="5167029"/>
          </a:xfrm>
        </p:spPr>
        <p:txBody>
          <a:bodyPr>
            <a:normAutofit fontScale="92500" lnSpcReduction="20000"/>
          </a:bodyPr>
          <a:lstStyle/>
          <a:p>
            <a:pPr marL="0" indent="0" algn="r" rtl="1">
              <a:buNone/>
            </a:pPr>
            <a:r>
              <a:rPr lang="fa-IR" dirty="0">
                <a:cs typeface="2  Mitra" panose="00000400000000000000" pitchFamily="2" charset="-78"/>
              </a:rPr>
              <a:t>خانم 75 ساله با قد 159 سانتی متر و وزن حدود 75 کیلوگرم .</a:t>
            </a:r>
            <a:endParaRPr lang="en-US" dirty="0">
              <a:cs typeface="2  Mitra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2  Mitra" panose="00000400000000000000" pitchFamily="2" charset="-78"/>
              </a:rPr>
              <a:t>سابقه بیماری&gt;&gt;&gt; دیابت تیپ2 کنترل نشده و  فشار خون بالا.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CVA</a:t>
            </a:r>
            <a:r>
              <a:rPr lang="fa-IR" dirty="0">
                <a:cs typeface="2  Mitra" panose="00000400000000000000" pitchFamily="2" charset="-78"/>
              </a:rPr>
              <a:t> قبلی</a:t>
            </a:r>
            <a:endParaRPr lang="en-US" dirty="0">
              <a:cs typeface="2  Mitra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2  Mitra" panose="00000400000000000000" pitchFamily="2" charset="-78"/>
              </a:rPr>
              <a:t>تشخیص و شرح حال - بیمار به علت سپسیس بستری شده </a:t>
            </a:r>
            <a:r>
              <a:rPr lang="en-US" dirty="0">
                <a:cs typeface="+mj-cs"/>
              </a:rPr>
              <a:t>Bed sore</a:t>
            </a:r>
            <a:r>
              <a:rPr lang="fa-IR" dirty="0">
                <a:cs typeface="+mj-cs"/>
              </a:rPr>
              <a:t> </a:t>
            </a:r>
            <a:r>
              <a:rPr lang="fa-IR" dirty="0">
                <a:cs typeface="2  Mitra" panose="00000400000000000000" pitchFamily="2" charset="-78"/>
              </a:rPr>
              <a:t>درجه 4 و انجام دبریدمان  همراه با تب  </a:t>
            </a:r>
            <a:r>
              <a:rPr lang="fa-IR" dirty="0" smtClean="0">
                <a:cs typeface="2  Mitra" panose="00000400000000000000" pitchFamily="2" charset="-78"/>
              </a:rPr>
              <a:t>38/5 درجه </a:t>
            </a:r>
            <a:r>
              <a:rPr lang="fa-IR" dirty="0">
                <a:cs typeface="2  Mitra" panose="00000400000000000000" pitchFamily="2" charset="-78"/>
              </a:rPr>
              <a:t>و لکوسیتوز. </a:t>
            </a:r>
            <a:r>
              <a:rPr lang="en-US" dirty="0">
                <a:cs typeface="2  Mitra" panose="00000400000000000000" pitchFamily="2" charset="-78"/>
              </a:rPr>
              <a:t>GCS</a:t>
            </a:r>
            <a:r>
              <a:rPr lang="fa-IR" dirty="0">
                <a:cs typeface="2  Mitra" panose="00000400000000000000" pitchFamily="2" charset="-78"/>
              </a:rPr>
              <a:t> بیمار 7 است و طبق پروتکل انسولین دریافت می کند. </a:t>
            </a:r>
            <a:endParaRPr lang="fa-IR" dirty="0" smtClean="0">
              <a:cs typeface="2  Mitra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2  Mitra" panose="00000400000000000000" pitchFamily="2" charset="-78"/>
              </a:rPr>
              <a:t>بیمار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Intube</a:t>
            </a:r>
            <a:r>
              <a:rPr lang="fa-IR" dirty="0" smtClean="0">
                <a:cs typeface="2  Mitra" panose="00000400000000000000" pitchFamily="2" charset="-78"/>
              </a:rPr>
              <a:t> می باشد و لوله نازوگاستریک تعبیه شده</a:t>
            </a:r>
            <a:r>
              <a:rPr lang="en-US" dirty="0" smtClean="0">
                <a:cs typeface="2  Mitra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fa-IR" dirty="0" smtClean="0">
                <a:cs typeface="2  Mitra" panose="00000400000000000000" pitchFamily="2" charset="-78"/>
              </a:rPr>
              <a:t>متخصص </a:t>
            </a:r>
            <a:r>
              <a:rPr lang="fa-IR" dirty="0">
                <a:cs typeface="2  Mitra" panose="00000400000000000000" pitchFamily="2" charset="-78"/>
              </a:rPr>
              <a:t>داخلی درخواست مشاوره تغذیه جهت تنظیم تغدیه انترال دیابتی کرده است.</a:t>
            </a:r>
            <a:endParaRPr lang="en-US" dirty="0">
              <a:cs typeface="2  Mitra" panose="00000400000000000000" pitchFamily="2" charset="-78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FBS= </a:t>
            </a:r>
            <a:r>
              <a:rPr lang="fa-IR" dirty="0">
                <a:latin typeface="Times New Roman" panose="02020603050405020304" pitchFamily="18" charset="0"/>
                <a:cs typeface="Times New Roman" panose="02020603050405020304" pitchFamily="18" charset="0"/>
              </a:rPr>
              <a:t>420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Creatinine=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3.1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MCV=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110/8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Na=</a:t>
            </a:r>
            <a:r>
              <a:rPr lang="fa-I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151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K=4.1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BP=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180</a:t>
            </a:r>
            <a:r>
              <a:rPr lang="fa-I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10mmHg</a:t>
            </a:r>
            <a:r>
              <a:rPr lang="fa-IR" dirty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753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386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Case#6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68992"/>
            <a:ext cx="10515600" cy="5786650"/>
          </a:xfrm>
        </p:spPr>
        <p:txBody>
          <a:bodyPr>
            <a:normAutofit fontScale="92500" lnSpcReduction="20000"/>
          </a:bodyPr>
          <a:lstStyle/>
          <a:p>
            <a:pPr marL="0" indent="0" algn="r" rtl="1">
              <a:buNone/>
            </a:pPr>
            <a:r>
              <a:rPr lang="fa-IR" dirty="0">
                <a:cs typeface="2  Mitra" panose="00000400000000000000" pitchFamily="2" charset="-78"/>
              </a:rPr>
              <a:t>آقایی 80 ساله با قد 178 و وزن حدود 55 کیلوگرم. کاشکتیک ( تحلیل عضلانی مشهود وکاهش چربی زیر جلدی). </a:t>
            </a:r>
            <a:endParaRPr lang="en-US" dirty="0">
              <a:cs typeface="2  Mitra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2  Mitra" panose="00000400000000000000" pitchFamily="2" charset="-78"/>
              </a:rPr>
              <a:t>سابقه بیماری&gt;&gt;&gt; بیمار حدود یک سال است که سه نوبت در هفته دیالیز می شود. بیمار مبتلا به پرفشاری خون کنترل نشده و دیابت ملیتوس تیپ 2 است وانسولین تراپی میشود.</a:t>
            </a:r>
            <a:endParaRPr lang="en-US" dirty="0">
              <a:cs typeface="2  Mitra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2  Mitra" panose="00000400000000000000" pitchFamily="2" charset="-78"/>
              </a:rPr>
              <a:t>تشخیص&gt;&gt;&gt; بیمار در هنگام دیالیز دچار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</a:t>
            </a:r>
            <a:r>
              <a:rPr lang="fa-IR" dirty="0">
                <a:cs typeface="2  Mitra" panose="00000400000000000000" pitchFamily="2" charset="-78"/>
              </a:rPr>
              <a:t> شده و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CPR</a:t>
            </a:r>
            <a:r>
              <a:rPr lang="fa-IR" dirty="0">
                <a:cs typeface="2  Mitra" panose="00000400000000000000" pitchFamily="2" charset="-78"/>
              </a:rPr>
              <a:t> شده. با کاهش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</a:t>
            </a:r>
            <a:r>
              <a:rPr lang="fa-IR" dirty="0">
                <a:cs typeface="2  Mitra" panose="00000400000000000000" pitchFamily="2" charset="-78"/>
              </a:rPr>
              <a:t> و کاهش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saturation</a:t>
            </a:r>
            <a:r>
              <a:rPr lang="fa-IR" dirty="0">
                <a:cs typeface="2  Mitra" panose="00000400000000000000" pitchFamily="2" charset="-78"/>
              </a:rPr>
              <a:t> و دیسترس تنفسی به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ICU</a:t>
            </a:r>
            <a:r>
              <a:rPr lang="fa-IR" dirty="0">
                <a:cs typeface="2  Mitra" panose="00000400000000000000" pitchFamily="2" charset="-78"/>
              </a:rPr>
              <a:t> منتقل شده است.</a:t>
            </a:r>
            <a:endParaRPr lang="en-US" dirty="0">
              <a:cs typeface="2  Mitra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2  Mitra" panose="00000400000000000000" pitchFamily="2" charset="-78"/>
              </a:rPr>
              <a:t>بیمار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Intube</a:t>
            </a:r>
            <a:r>
              <a:rPr lang="fa-IR" dirty="0">
                <a:cs typeface="2  Mitra" panose="00000400000000000000" pitchFamily="2" charset="-78"/>
              </a:rPr>
              <a:t> می </a:t>
            </a:r>
            <a:r>
              <a:rPr lang="fa-IR" dirty="0" smtClean="0">
                <a:cs typeface="2  Mitra" panose="00000400000000000000" pitchFamily="2" charset="-78"/>
              </a:rPr>
              <a:t>باشد</a:t>
            </a:r>
            <a:r>
              <a:rPr lang="en-US" dirty="0" smtClean="0">
                <a:cs typeface="2  Mitra" panose="00000400000000000000" pitchFamily="2" charset="-78"/>
              </a:rPr>
              <a:t> </a:t>
            </a:r>
            <a:r>
              <a:rPr lang="fa-IR" dirty="0" smtClean="0">
                <a:cs typeface="2  Mitra" panose="00000400000000000000" pitchFamily="2" charset="-78"/>
              </a:rPr>
              <a:t> و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NG-Tube</a:t>
            </a:r>
            <a:r>
              <a:rPr lang="fa-IR" dirty="0" smtClean="0">
                <a:cs typeface="2  Mitra" panose="00000400000000000000" pitchFamily="2" charset="-78"/>
              </a:rPr>
              <a:t> تعبیه شده. </a:t>
            </a:r>
            <a:endParaRPr lang="en-US" dirty="0">
              <a:cs typeface="2  Mitra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2  Mitra" panose="00000400000000000000" pitchFamily="2" charset="-78"/>
              </a:rPr>
              <a:t>متخصص داخلی درخواست مشاوره تغذیه جهت تنظیم تغدیه انترال همودیالیزی-دیابتی کرده است.</a:t>
            </a:r>
            <a:endParaRPr lang="en-US" dirty="0">
              <a:cs typeface="2  Mitra" panose="00000400000000000000" pitchFamily="2" charset="-78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FBS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fa-I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385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Creatinine= </a:t>
            </a:r>
            <a:r>
              <a:rPr lang="fa-I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6.4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MCV= </a:t>
            </a:r>
            <a:r>
              <a:rPr lang="fa-IR" dirty="0">
                <a:latin typeface="Times New Roman" panose="02020603050405020304" pitchFamily="18" charset="0"/>
                <a:cs typeface="Times New Roman" panose="02020603050405020304" pitchFamily="18" charset="0"/>
              </a:rPr>
              <a:t>98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Na=</a:t>
            </a:r>
            <a:r>
              <a:rPr lang="fa-I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155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K=</a:t>
            </a:r>
            <a:r>
              <a:rPr lang="fa-I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fa-I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6.7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BP= </a:t>
            </a:r>
            <a:r>
              <a:rPr lang="fa-I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10/195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mmHg</a:t>
            </a:r>
          </a:p>
          <a:p>
            <a:pPr marL="0" indent="0" algn="r" rtl="1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60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386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Case #7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68992"/>
            <a:ext cx="10515600" cy="5889008"/>
          </a:xfrm>
        </p:spPr>
        <p:txBody>
          <a:bodyPr>
            <a:normAutofit fontScale="92500" lnSpcReduction="10000"/>
          </a:bodyPr>
          <a:lstStyle/>
          <a:p>
            <a:pPr marL="0" indent="0" algn="r" rtl="1">
              <a:buNone/>
            </a:pPr>
            <a:r>
              <a:rPr lang="fa-IR" dirty="0">
                <a:cs typeface="B Mitra" panose="00000400000000000000" pitchFamily="2" charset="-78"/>
              </a:rPr>
              <a:t>آقای 55 ساله با قد 190 سانتی متر و وزن حدود 120 کیلوگرم</a:t>
            </a:r>
            <a:endParaRPr lang="en-US" dirty="0">
              <a:cs typeface="B Mitra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B Mitra" panose="00000400000000000000" pitchFamily="2" charset="-78"/>
              </a:rPr>
              <a:t>سابقه بیماری&gt;&gt;&gt;&gt; سابقه بیماری کلیوی و کراتینین بالا. پر فشاری خون کنترل نشده</a:t>
            </a:r>
            <a:endParaRPr lang="en-US" dirty="0">
              <a:cs typeface="B Mitra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B Mitra" panose="00000400000000000000" pitchFamily="2" charset="-78"/>
              </a:rPr>
              <a:t>تشخیص&gt;&gt;&gt;&gt; بیمار به دنبال فشارخون بالا وسرگیجه سقوط از پله ها داشته. درحال حاضرکانتوژن دو طرفه ریه همراه با </a:t>
            </a:r>
            <a:r>
              <a:rPr lang="en-US" dirty="0">
                <a:latin typeface="Times New Roman" panose="02020603050405020304" pitchFamily="18" charset="0"/>
                <a:cs typeface="B Mitra" panose="00000400000000000000" pitchFamily="2" charset="-78"/>
              </a:rPr>
              <a:t>chest tube</a:t>
            </a:r>
            <a:r>
              <a:rPr lang="fa-IR" dirty="0">
                <a:cs typeface="B Mitra" panose="00000400000000000000" pitchFamily="2" charset="-78"/>
              </a:rPr>
              <a:t>. شکستگی متعدد اندام ها وسه بار جراحی ارتوپدی. عفونت کنترل نشده زخم جراحی و سلولیت منجر به سپسیس.</a:t>
            </a:r>
            <a:endParaRPr lang="en-US" dirty="0">
              <a:cs typeface="B Mitra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B Mitra" panose="00000400000000000000" pitchFamily="2" charset="-78"/>
              </a:rPr>
              <a:t>بیمار </a:t>
            </a:r>
            <a:r>
              <a:rPr lang="en-US" dirty="0" err="1" smtClean="0">
                <a:latin typeface="Times New Roman" panose="02020603050405020304" pitchFamily="18" charset="0"/>
                <a:cs typeface="B Mitra" panose="00000400000000000000" pitchFamily="2" charset="-78"/>
              </a:rPr>
              <a:t>Intube</a:t>
            </a:r>
            <a:r>
              <a:rPr lang="fa-IR" dirty="0" smtClean="0">
                <a:cs typeface="B Mitra" panose="00000400000000000000" pitchFamily="2" charset="-78"/>
              </a:rPr>
              <a:t> می باشد</a:t>
            </a:r>
            <a:r>
              <a:rPr lang="en-US" dirty="0" smtClean="0">
                <a:cs typeface="B Mitra" panose="00000400000000000000" pitchFamily="2" charset="-78"/>
              </a:rPr>
              <a:t> </a:t>
            </a:r>
            <a:r>
              <a:rPr lang="fa-IR" dirty="0" smtClean="0">
                <a:cs typeface="B Mitra" panose="00000400000000000000" pitchFamily="2" charset="-78"/>
              </a:rPr>
              <a:t> و </a:t>
            </a:r>
            <a:r>
              <a:rPr lang="en-US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NG-Tube</a:t>
            </a:r>
            <a:r>
              <a:rPr lang="fa-IR" dirty="0" smtClean="0">
                <a:cs typeface="B Mitra" panose="00000400000000000000" pitchFamily="2" charset="-78"/>
              </a:rPr>
              <a:t> تعبیه شده. </a:t>
            </a:r>
            <a:endParaRPr lang="en-US" dirty="0" smtClean="0">
              <a:cs typeface="B Mitra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B Mitra" panose="00000400000000000000" pitchFamily="2" charset="-78"/>
              </a:rPr>
              <a:t>متخصص </a:t>
            </a:r>
            <a:r>
              <a:rPr lang="fa-IR" dirty="0">
                <a:cs typeface="B Mitra" panose="00000400000000000000" pitchFamily="2" charset="-78"/>
              </a:rPr>
              <a:t>عفونی درخواست مشاوره تغذیه جهت تنظیم تغدیه انترال و افزایش ایمنی بیمار کرده است.</a:t>
            </a:r>
            <a:endParaRPr lang="en-US" dirty="0">
              <a:cs typeface="B Mitra" panose="00000400000000000000" pitchFamily="2" charset="-78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FBS</a:t>
            </a:r>
            <a:r>
              <a:rPr lang="en-US" dirty="0">
                <a:latin typeface="Times New Roman" panose="02020603050405020304" pitchFamily="18" charset="0"/>
                <a:cs typeface="B Mitra" panose="00000400000000000000" pitchFamily="2" charset="-78"/>
              </a:rPr>
              <a:t>= </a:t>
            </a:r>
            <a:r>
              <a:rPr lang="fa-IR" dirty="0">
                <a:latin typeface="Times New Roman" panose="02020603050405020304" pitchFamily="18" charset="0"/>
                <a:cs typeface="B Mitra" panose="00000400000000000000" pitchFamily="2" charset="-78"/>
              </a:rPr>
              <a:t>98</a:t>
            </a:r>
            <a:endParaRPr lang="en-US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B Mitra" panose="00000400000000000000" pitchFamily="2" charset="-78"/>
              </a:rPr>
              <a:t>Creatinine= </a:t>
            </a:r>
            <a:r>
              <a:rPr lang="en-US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4.8</a:t>
            </a:r>
            <a:endParaRPr lang="en-US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B Mitra" panose="00000400000000000000" pitchFamily="2" charset="-78"/>
              </a:rPr>
              <a:t>MCV= </a:t>
            </a:r>
            <a:r>
              <a:rPr lang="fa-IR" dirty="0">
                <a:latin typeface="Times New Roman" panose="02020603050405020304" pitchFamily="18" charset="0"/>
                <a:cs typeface="B Mitra" panose="00000400000000000000" pitchFamily="2" charset="-78"/>
              </a:rPr>
              <a:t>90</a:t>
            </a:r>
            <a:endParaRPr lang="en-US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B Mitra" panose="00000400000000000000" pitchFamily="2" charset="-78"/>
              </a:rPr>
              <a:t>Na=</a:t>
            </a:r>
            <a:r>
              <a:rPr lang="fa-IR" dirty="0">
                <a:latin typeface="Times New Roman" panose="02020603050405020304" pitchFamily="18" charset="0"/>
                <a:cs typeface="B Mitra" panose="00000400000000000000" pitchFamily="2" charset="-78"/>
              </a:rPr>
              <a:t>148</a:t>
            </a:r>
            <a:endParaRPr lang="en-US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B Mitra" panose="00000400000000000000" pitchFamily="2" charset="-78"/>
              </a:rPr>
              <a:t>K=</a:t>
            </a:r>
            <a:r>
              <a:rPr lang="fa-IR" dirty="0">
                <a:latin typeface="Times New Roman" panose="02020603050405020304" pitchFamily="18" charset="0"/>
                <a:cs typeface="B Mitra" panose="00000400000000000000" pitchFamily="2" charset="-78"/>
              </a:rPr>
              <a:t>   </a:t>
            </a:r>
            <a:r>
              <a:rPr lang="en-US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4.7</a:t>
            </a:r>
            <a:endParaRPr lang="en-US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B Mitra" panose="00000400000000000000" pitchFamily="2" charset="-78"/>
              </a:rPr>
              <a:t>BP= </a:t>
            </a:r>
            <a:r>
              <a:rPr lang="en-US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175</a:t>
            </a:r>
            <a:r>
              <a:rPr lang="fa-IR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/</a:t>
            </a:r>
            <a:r>
              <a:rPr lang="en-US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9</a:t>
            </a:r>
            <a:r>
              <a:rPr lang="fa-IR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5</a:t>
            </a:r>
            <a:r>
              <a:rPr lang="en-US" dirty="0">
                <a:latin typeface="Times New Roman" panose="02020603050405020304" pitchFamily="18" charset="0"/>
                <a:cs typeface="B Mitra" panose="00000400000000000000" pitchFamily="2" charset="-78"/>
              </a:rPr>
              <a:t>mmHg</a:t>
            </a:r>
          </a:p>
          <a:p>
            <a:endParaRPr lang="en-US" dirty="0"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5778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744</Words>
  <Application>Microsoft Office PowerPoint</Application>
  <PresentationFormat>Widescreen</PresentationFormat>
  <Paragraphs>84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_PDMS_Saleem_QuranFont</vt:lpstr>
      <vt:lpstr>2  Mitra</vt:lpstr>
      <vt:lpstr>Arial</vt:lpstr>
      <vt:lpstr>B Mitra</vt:lpstr>
      <vt:lpstr>Calibri</vt:lpstr>
      <vt:lpstr>Calibri Light</vt:lpstr>
      <vt:lpstr>Times New Roman</vt:lpstr>
      <vt:lpstr>Office Theme</vt:lpstr>
      <vt:lpstr>Enteral-Parenteral  case study</vt:lpstr>
      <vt:lpstr>Case #1</vt:lpstr>
      <vt:lpstr>Case#2</vt:lpstr>
      <vt:lpstr>Case#3</vt:lpstr>
      <vt:lpstr>Case#4</vt:lpstr>
      <vt:lpstr>Case#5</vt:lpstr>
      <vt:lpstr>Case#6</vt:lpstr>
      <vt:lpstr>Case #7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 Pesar</dc:creator>
  <cp:lastModifiedBy>Ms.Maleki</cp:lastModifiedBy>
  <cp:revision>10</cp:revision>
  <dcterms:created xsi:type="dcterms:W3CDTF">2016-07-22T08:40:49Z</dcterms:created>
  <dcterms:modified xsi:type="dcterms:W3CDTF">2021-05-24T08:10:59Z</dcterms:modified>
</cp:coreProperties>
</file>